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1" r:id="rId3"/>
    <p:sldId id="287" r:id="rId4"/>
    <p:sldId id="273" r:id="rId5"/>
    <p:sldId id="276" r:id="rId6"/>
    <p:sldId id="271" r:id="rId7"/>
    <p:sldId id="284" r:id="rId8"/>
    <p:sldId id="300" r:id="rId9"/>
    <p:sldId id="301" r:id="rId10"/>
    <p:sldId id="302" r:id="rId11"/>
    <p:sldId id="303" r:id="rId12"/>
    <p:sldId id="305" r:id="rId13"/>
    <p:sldId id="304" r:id="rId14"/>
    <p:sldId id="307" r:id="rId15"/>
    <p:sldId id="308" r:id="rId16"/>
    <p:sldId id="309" r:id="rId17"/>
    <p:sldId id="294" r:id="rId18"/>
    <p:sldId id="295" r:id="rId19"/>
    <p:sldId id="296" r:id="rId20"/>
    <p:sldId id="297" r:id="rId21"/>
    <p:sldId id="292" r:id="rId22"/>
    <p:sldId id="289" r:id="rId23"/>
    <p:sldId id="283" r:id="rId24"/>
    <p:sldId id="288" r:id="rId25"/>
    <p:sldId id="278" r:id="rId26"/>
    <p:sldId id="293" r:id="rId27"/>
    <p:sldId id="298" r:id="rId28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29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6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2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8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E7BE-FE11-45CE-B02F-728E2A6455E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8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dium.com/ml-research-lab/machine-learning-algorithm-overview-5816a2e630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ms.ipb.ac.id/course/index.php?categoryid=14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nalyticsvidhya.com/blog/2015/05/infographic-quick-guide-learn-python-data-scienc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hunkim.github.io/m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How-can-I-become-a-data-scientist-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enonstack.com/blog/preparation-wrangling-machine-learning-deep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experfy.com/blog/data-preprocessing-for-non-techies-basic-terms-and-definitions-part-one-data-structures-types-and-valu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chine-learning-in-practice/cheat-sheet-of-machine-learning-and-python-and-math-cheat-sheets-a4afe4e791b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A814-2AD1-4733-9A19-972C90E53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49640"/>
            <a:ext cx="7772400" cy="1112122"/>
          </a:xfrm>
        </p:spPr>
        <p:txBody>
          <a:bodyPr/>
          <a:lstStyle/>
          <a:p>
            <a:r>
              <a:rPr lang="ko-KR" altLang="en-US" dirty="0" err="1"/>
              <a:t>분석팀</a:t>
            </a:r>
            <a:r>
              <a:rPr lang="ko-KR" altLang="en-US" dirty="0"/>
              <a:t> </a:t>
            </a:r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D795C-1346-4997-A636-CB3B5EF50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57344"/>
            <a:ext cx="6858000" cy="3968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19.5.17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8CEC59-DD88-402D-B035-3476CFBC92DF}"/>
              </a:ext>
            </a:extLst>
          </p:cNvPr>
          <p:cNvSpPr txBox="1">
            <a:spLocks/>
          </p:cNvSpPr>
          <p:nvPr/>
        </p:nvSpPr>
        <p:spPr>
          <a:xfrm>
            <a:off x="685800" y="3276772"/>
            <a:ext cx="7772400" cy="396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&lt;</a:t>
            </a:r>
            <a:r>
              <a:rPr lang="ko-KR" altLang="en-US" sz="2000" dirty="0">
                <a:latin typeface="+mn-ea"/>
                <a:ea typeface="+mn-ea"/>
              </a:rPr>
              <a:t>주제학습</a:t>
            </a:r>
            <a:r>
              <a:rPr lang="en-US" altLang="ko-KR" sz="2000" dirty="0">
                <a:latin typeface="+mn-ea"/>
                <a:ea typeface="+mn-ea"/>
              </a:rPr>
              <a:t> – </a:t>
            </a:r>
            <a:r>
              <a:rPr lang="ko-KR" altLang="en-US" sz="2000" dirty="0">
                <a:latin typeface="+mn-ea"/>
                <a:ea typeface="+mn-ea"/>
              </a:rPr>
              <a:t>전체 개요</a:t>
            </a:r>
            <a:r>
              <a:rPr lang="en-US" altLang="ko-KR" sz="2000" dirty="0">
                <a:latin typeface="+mn-ea"/>
                <a:ea typeface="+mn-ea"/>
              </a:rPr>
              <a:t>&gt;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54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</a:t>
            </a:r>
            <a:r>
              <a:rPr lang="en-US" altLang="ko-KR" dirty="0" err="1"/>
              <a:t>Scikit</a:t>
            </a:r>
            <a:r>
              <a:rPr lang="en-US" altLang="ko-KR" dirty="0"/>
              <a:t>-Learn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Machine Learning</a:t>
            </a:r>
            <a:r>
              <a:rPr lang="ko-KR" altLang="en-US" dirty="0"/>
              <a:t>을 수행하는 라이브러리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4AC2AE-91B6-4579-9C52-024A99E8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78" y="1512332"/>
            <a:ext cx="7185637" cy="51089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1BC7E-6670-4DCE-B35C-C06D1210990A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8273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미리보기</a:t>
            </a:r>
            <a:r>
              <a:rPr lang="en-US" altLang="ko-KR" sz="3600" dirty="0"/>
              <a:t>) 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-R(1/2)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 내용은 </a:t>
            </a:r>
            <a:r>
              <a:rPr lang="en-US" altLang="ko-KR" dirty="0"/>
              <a:t>R</a:t>
            </a:r>
            <a:r>
              <a:rPr lang="ko-KR" altLang="en-US" dirty="0"/>
              <a:t>에 관한 내용이지만</a:t>
            </a:r>
            <a:r>
              <a:rPr lang="en-US" altLang="ko-KR" dirty="0"/>
              <a:t>, Graph</a:t>
            </a:r>
            <a:r>
              <a:rPr lang="ko-KR" altLang="en-US" dirty="0"/>
              <a:t>의 유형 등을 참고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F58C2-2030-4C65-98FF-3A331F77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49" y="1512332"/>
            <a:ext cx="6690101" cy="5156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29FE29-8484-49D6-AA53-6552E2354205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6632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미리보기</a:t>
            </a:r>
            <a:r>
              <a:rPr lang="en-US" altLang="ko-KR" sz="3600" dirty="0"/>
              <a:t>) </a:t>
            </a:r>
            <a:r>
              <a:rPr lang="ko-KR" altLang="en-US" sz="3600" dirty="0"/>
              <a:t>탐색적 데이터 분석</a:t>
            </a:r>
            <a:r>
              <a:rPr lang="en-US" altLang="ko-KR" sz="3600" dirty="0"/>
              <a:t>-R(2/2)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아래 내용은 </a:t>
            </a:r>
            <a:r>
              <a:rPr lang="en-US" altLang="ko-KR" dirty="0"/>
              <a:t>R</a:t>
            </a:r>
            <a:r>
              <a:rPr lang="ko-KR" altLang="en-US" dirty="0"/>
              <a:t>에 관한 내용이지만</a:t>
            </a:r>
            <a:r>
              <a:rPr lang="en-US" altLang="ko-KR" dirty="0"/>
              <a:t>, Graph</a:t>
            </a:r>
            <a:r>
              <a:rPr lang="ko-KR" altLang="en-US" dirty="0"/>
              <a:t>의 유형 등을 참고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360991-43DC-4A4B-94B9-689D1631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3" y="1535723"/>
            <a:ext cx="6634297" cy="51333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DCECA5-CD33-4693-B41A-1C8F048117E5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1866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Matplotlib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2D </a:t>
            </a:r>
            <a:r>
              <a:rPr lang="ko-KR" altLang="en-US" dirty="0" err="1"/>
              <a:t>플롯팅</a:t>
            </a:r>
            <a:r>
              <a:rPr lang="ko-KR" altLang="en-US" dirty="0"/>
              <a:t> 라이브러리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929590-D370-4B53-AF49-CB1B24E9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44" y="1512332"/>
            <a:ext cx="7282104" cy="51448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5BF6FD-F976-4B3F-B5BF-866AEBEF96CB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3609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</a:t>
            </a:r>
            <a:r>
              <a:rPr lang="ko-KR" altLang="en-US" dirty="0"/>
              <a:t>알고리즘의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알고리즘을 선택할 때 고려하는 주요 요소들</a:t>
            </a:r>
          </a:p>
        </p:txBody>
      </p:sp>
      <p:pic>
        <p:nvPicPr>
          <p:cNvPr id="9218" name="Picture 2" descr="https://cdn-images-1.medium.com/max/2400/1*hjjC5Hi-PfEWLMEXHr6gdQ.png">
            <a:extLst>
              <a:ext uri="{FF2B5EF4-FFF2-40B4-BE49-F238E27FC236}">
                <a16:creationId xmlns:a16="http://schemas.microsoft.com/office/drawing/2014/main" id="{14C4D8BC-1B3A-4DE1-8BF0-FEC5C949A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3" y="1766560"/>
            <a:ext cx="8515350" cy="472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E1E2B6-3EB1-4B6B-8FB8-CF47CB76235B}"/>
              </a:ext>
            </a:extLst>
          </p:cNvPr>
          <p:cNvSpPr/>
          <p:nvPr/>
        </p:nvSpPr>
        <p:spPr>
          <a:xfrm>
            <a:off x="251979" y="648549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3820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</a:t>
            </a:r>
            <a:r>
              <a:rPr lang="ko-KR" altLang="en-US" dirty="0"/>
              <a:t>알고리즘의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 선택의 다른 예시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E1E2B6-3EB1-4B6B-8FB8-CF47CB76235B}"/>
              </a:ext>
            </a:extLst>
          </p:cNvPr>
          <p:cNvSpPr/>
          <p:nvPr/>
        </p:nvSpPr>
        <p:spPr>
          <a:xfrm>
            <a:off x="251979" y="6485492"/>
            <a:ext cx="85569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https://medium.com/ml-research-lab/machine-learning-algorithm-overview-5816a2e6303</a:t>
            </a:r>
            <a:endParaRPr lang="ko-KR" altLang="en-US" sz="1050" dirty="0"/>
          </a:p>
        </p:txBody>
      </p:sp>
      <p:pic>
        <p:nvPicPr>
          <p:cNvPr id="10242" name="Picture 2" descr="https://cdn-images-1.medium.com/max/2100/0*faPhpDiJ7_pZGknr.png">
            <a:extLst>
              <a:ext uri="{FF2B5EF4-FFF2-40B4-BE49-F238E27FC236}">
                <a16:creationId xmlns:a16="http://schemas.microsoft.com/office/drawing/2014/main" id="{0FB41FC1-DC4A-4831-92B5-E5E7AC7E1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8"/>
          <a:stretch/>
        </p:blipFill>
        <p:spPr bwMode="auto">
          <a:xfrm>
            <a:off x="408709" y="1663659"/>
            <a:ext cx="8326582" cy="439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26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</a:t>
            </a:r>
            <a:r>
              <a:rPr lang="ko-KR" altLang="en-US" dirty="0"/>
              <a:t>알고리즘의 선택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비즈니스 필요성을 고려한 알고리즘의 선택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E1E2B6-3EB1-4B6B-8FB8-CF47CB76235B}"/>
              </a:ext>
            </a:extLst>
          </p:cNvPr>
          <p:cNvSpPr/>
          <p:nvPr/>
        </p:nvSpPr>
        <p:spPr>
          <a:xfrm>
            <a:off x="251979" y="6485492"/>
            <a:ext cx="85569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2"/>
              </a:rPr>
              <a:t>https://lms.ipb.ac.id/course/index.php?categoryid=140</a:t>
            </a:r>
            <a:endParaRPr lang="ko-KR" altLang="en-US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527CEC-84CD-4AF5-B5BD-C1D1DDEC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35" y="1612859"/>
            <a:ext cx="6615931" cy="47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38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참고도서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en-US" altLang="ko-KR" dirty="0" err="1"/>
              <a:t>Scikit</a:t>
            </a:r>
            <a:r>
              <a:rPr lang="en-US" altLang="ko-KR" dirty="0"/>
              <a:t> Learn</a:t>
            </a:r>
            <a:r>
              <a:rPr lang="ko-KR" altLang="en-US" dirty="0"/>
              <a:t>을 다루고 있는 책</a:t>
            </a:r>
          </a:p>
        </p:txBody>
      </p:sp>
      <p:pic>
        <p:nvPicPr>
          <p:cNvPr id="4" name="그림 3" descr="íì´ì¬ ë¼ì´ë¸ë¬ë¦¬ë¥¼ íì©í ë¨¸ì ë¬ë(ë²ì­ê°ì í)">
            <a:extLst>
              <a:ext uri="{FF2B5EF4-FFF2-40B4-BE49-F238E27FC236}">
                <a16:creationId xmlns:a16="http://schemas.microsoft.com/office/drawing/2014/main" id="{A574F245-3BC7-4405-BC2C-DA4401D3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00910"/>
            <a:ext cx="2817283" cy="36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71EB6C-6042-4673-A7A9-99DC14342E74}"/>
              </a:ext>
            </a:extLst>
          </p:cNvPr>
          <p:cNvSpPr/>
          <p:nvPr/>
        </p:nvSpPr>
        <p:spPr>
          <a:xfrm>
            <a:off x="3632200" y="1985201"/>
            <a:ext cx="4953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sz="1400" dirty="0" err="1"/>
              <a:t>파이썬</a:t>
            </a:r>
            <a:r>
              <a:rPr lang="ko-KR" altLang="en-US" sz="1400" dirty="0"/>
              <a:t> 라이브러리를 활용한 </a:t>
            </a:r>
            <a:r>
              <a:rPr lang="ko-KR" altLang="en-US" sz="1400" dirty="0" err="1"/>
              <a:t>머신러닝</a:t>
            </a:r>
            <a:r>
              <a:rPr lang="ko-KR" altLang="en-US" sz="1400" dirty="0"/>
              <a:t>(번역개정판) : </a:t>
            </a:r>
            <a:r>
              <a:rPr lang="ko-KR" altLang="en-US" sz="1400" dirty="0" err="1"/>
              <a:t>사이킷런</a:t>
            </a:r>
            <a:r>
              <a:rPr lang="ko-KR" altLang="en-US" sz="1400" dirty="0"/>
              <a:t> 핵심 개발자가 쓴 </a:t>
            </a:r>
            <a:r>
              <a:rPr lang="ko-KR" altLang="en-US" sz="1400" dirty="0" err="1"/>
              <a:t>머신러닝과</a:t>
            </a:r>
            <a:r>
              <a:rPr lang="ko-KR" altLang="en-US" sz="1400" dirty="0"/>
              <a:t> 데이터 과학 실무서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ABF7C9-CCAF-4B98-BFE2-D73F2073722C}"/>
              </a:ext>
            </a:extLst>
          </p:cNvPr>
          <p:cNvSpPr/>
          <p:nvPr/>
        </p:nvSpPr>
        <p:spPr>
          <a:xfrm>
            <a:off x="3754582" y="29846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http://www.kyobobook.co.kr/product/detailViewKor.laf?ejkGb=KOR&amp;mallGb=KOR&amp;barcode=9791162241646&amp;orderClick=LEA&amp;Kc=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CA9E1F-1252-42EC-AC3B-BAD35420790D}"/>
              </a:ext>
            </a:extLst>
          </p:cNvPr>
          <p:cNvSpPr/>
          <p:nvPr/>
        </p:nvSpPr>
        <p:spPr>
          <a:xfrm>
            <a:off x="3754582" y="410716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수학이나 통계 지식에 많이 의존하지 않고</a:t>
            </a:r>
            <a:r>
              <a:rPr lang="en-US" altLang="ko-KR" dirty="0"/>
              <a:t>, </a:t>
            </a:r>
            <a:r>
              <a:rPr lang="ko-KR" altLang="en-US" dirty="0"/>
              <a:t>쉽게 실무적으로 작성된 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개념 설명 뿐만 아니라 실제 적용사례를 담고 있어서 유용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5517F-4372-44D0-AC68-80F50F988A40}"/>
              </a:ext>
            </a:extLst>
          </p:cNvPr>
          <p:cNvSpPr txBox="1"/>
          <p:nvPr/>
        </p:nvSpPr>
        <p:spPr>
          <a:xfrm>
            <a:off x="296333" y="6197600"/>
            <a:ext cx="856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이 책의 요약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첨부 이미지 참고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latin typeface="+mn-ea"/>
              </a:rPr>
              <a:t>(90509)</a:t>
            </a:r>
            <a:r>
              <a:rPr lang="en-US" altLang="ko-KR" sz="1400" dirty="0" err="1">
                <a:latin typeface="+mn-ea"/>
              </a:rPr>
              <a:t>Introduction_to_ML_with_Python</a:t>
            </a:r>
            <a:r>
              <a:rPr lang="en-US" altLang="ko-KR" sz="1400" dirty="0">
                <a:latin typeface="+mn-ea"/>
              </a:rPr>
              <a:t>_</a:t>
            </a:r>
            <a:r>
              <a:rPr lang="ko-KR" altLang="en-US" sz="1400" dirty="0">
                <a:latin typeface="+mn-ea"/>
              </a:rPr>
              <a:t>요약</a:t>
            </a:r>
            <a:r>
              <a:rPr lang="en-US" altLang="ko-KR" sz="1400" dirty="0">
                <a:latin typeface="+mn-ea"/>
              </a:rPr>
              <a:t>.</a:t>
            </a:r>
            <a:r>
              <a:rPr lang="en-US" altLang="ko-KR" sz="1400" dirty="0" err="1">
                <a:latin typeface="+mn-ea"/>
              </a:rPr>
              <a:t>png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6D3C1-02DE-4AC0-8F55-B513A9043C29}"/>
              </a:ext>
            </a:extLst>
          </p:cNvPr>
          <p:cNvSpPr txBox="1"/>
          <p:nvPr/>
        </p:nvSpPr>
        <p:spPr>
          <a:xfrm>
            <a:off x="3754582" y="5582047"/>
            <a:ext cx="476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>
                <a:solidFill>
                  <a:srgbClr val="0000FF"/>
                </a:solidFill>
              </a:rPr>
              <a:t>활용법</a:t>
            </a:r>
            <a:r>
              <a:rPr lang="en-US" altLang="ko-KR" dirty="0">
                <a:solidFill>
                  <a:srgbClr val="0000FF"/>
                </a:solidFill>
              </a:rPr>
              <a:t>) Study</a:t>
            </a:r>
            <a:r>
              <a:rPr lang="ko-KR" altLang="en-US" dirty="0">
                <a:solidFill>
                  <a:srgbClr val="0000FF"/>
                </a:solidFill>
              </a:rPr>
              <a:t>의 각 주제를 학습할 때 활용</a:t>
            </a:r>
          </a:p>
        </p:txBody>
      </p:sp>
    </p:spTree>
    <p:extLst>
      <p:ext uri="{BB962C8B-B14F-4D97-AF65-F5344CB8AC3E}">
        <p14:creationId xmlns:p14="http://schemas.microsoft.com/office/powerpoint/2010/main" val="13442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참고도서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알고리즘의 이해에 도움이 되는 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71EB6C-6042-4673-A7A9-99DC14342E74}"/>
              </a:ext>
            </a:extLst>
          </p:cNvPr>
          <p:cNvSpPr/>
          <p:nvPr/>
        </p:nvSpPr>
        <p:spPr>
          <a:xfrm>
            <a:off x="3632200" y="1985201"/>
            <a:ext cx="4953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알고리즘으로 배우는 인공지능 </a:t>
            </a:r>
            <a:r>
              <a:rPr lang="ko-KR" altLang="en-US" sz="1400" dirty="0" err="1"/>
              <a:t>머신러닝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딥러닝</a:t>
            </a:r>
            <a:r>
              <a:rPr lang="ko-KR" altLang="en-US" sz="1400" dirty="0"/>
              <a:t> 입문 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 사이언스 시리즈 </a:t>
            </a:r>
            <a:r>
              <a:rPr lang="en-US" altLang="ko-KR" sz="1400" dirty="0"/>
              <a:t>2)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ABF7C9-CCAF-4B98-BFE2-D73F2073722C}"/>
              </a:ext>
            </a:extLst>
          </p:cNvPr>
          <p:cNvSpPr/>
          <p:nvPr/>
        </p:nvSpPr>
        <p:spPr>
          <a:xfrm>
            <a:off x="3754582" y="298462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http://www.kyobobook.co.kr/product/detailViewKor.laf?ejkGb=KOR&amp;mallGb=KOR&amp;barcode=9791158390419&amp;orderClick=LEA&amp;Kc=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CA9E1F-1252-42EC-AC3B-BAD35420790D}"/>
              </a:ext>
            </a:extLst>
          </p:cNvPr>
          <p:cNvSpPr/>
          <p:nvPr/>
        </p:nvSpPr>
        <p:spPr>
          <a:xfrm>
            <a:off x="3754582" y="4107160"/>
            <a:ext cx="495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지도학습</a:t>
            </a:r>
            <a:r>
              <a:rPr lang="en-US" altLang="ko-KR" dirty="0"/>
              <a:t>, </a:t>
            </a:r>
            <a:r>
              <a:rPr lang="ko-KR" altLang="en-US" dirty="0"/>
              <a:t>비지도학습 등의 알고리즘을 설명</a:t>
            </a:r>
            <a:endParaRPr lang="en-US" altLang="ko-KR" dirty="0"/>
          </a:p>
        </p:txBody>
      </p:sp>
      <p:pic>
        <p:nvPicPr>
          <p:cNvPr id="8" name="그림 7" descr="ì¸ê³µì§ë¥  ë¨¸ì ë¬ë  ë¥ë¬ë ìë¬¸">
            <a:extLst>
              <a:ext uri="{FF2B5EF4-FFF2-40B4-BE49-F238E27FC236}">
                <a16:creationId xmlns:a16="http://schemas.microsoft.com/office/drawing/2014/main" id="{A0883FB5-C43C-4334-BA81-5E755E8A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85201"/>
            <a:ext cx="2644775" cy="33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47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추천교육 </a:t>
            </a:r>
            <a:r>
              <a:rPr lang="en-US" altLang="ko-KR" dirty="0"/>
              <a:t>- </a:t>
            </a:r>
            <a:r>
              <a:rPr lang="ko-KR" altLang="en-US" dirty="0"/>
              <a:t>멀티캠퍼스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, Pandas, matplotlib</a:t>
            </a:r>
            <a:r>
              <a:rPr lang="ko-KR" altLang="en-US" dirty="0"/>
              <a:t>에 대한 기초 교육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212D41-B63C-48E1-9994-561B095F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2184013"/>
            <a:ext cx="7543800" cy="27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2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다시 </a:t>
            </a:r>
            <a:r>
              <a:rPr lang="en-US" altLang="ko-KR" dirty="0"/>
              <a:t>– </a:t>
            </a:r>
            <a:r>
              <a:rPr lang="ko-KR" altLang="en-US" dirty="0"/>
              <a:t>무엇을 </a:t>
            </a:r>
            <a:r>
              <a:rPr lang="ko-KR" altLang="en-US" dirty="0" err="1"/>
              <a:t>봐야할까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FA539A-7B41-47A5-99CF-3DCDAB8525D4}"/>
              </a:ext>
            </a:extLst>
          </p:cNvPr>
          <p:cNvSpPr/>
          <p:nvPr/>
        </p:nvSpPr>
        <p:spPr>
          <a:xfrm>
            <a:off x="593818" y="6554639"/>
            <a:ext cx="80537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/>
              </a:rPr>
              <a:t>https://www.analyticsvidhya.com/blog/2015/05/infographic-quick-guide-learn-python-data-science/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A46B06-80EE-4829-9753-077A1EB3A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97" b="36387"/>
          <a:stretch/>
        </p:blipFill>
        <p:spPr>
          <a:xfrm>
            <a:off x="3161227" y="2379485"/>
            <a:ext cx="2821546" cy="2894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31810B-EC10-4399-869A-5F6FA44C7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13" b="3613"/>
          <a:stretch/>
        </p:blipFill>
        <p:spPr>
          <a:xfrm>
            <a:off x="6244967" y="2219766"/>
            <a:ext cx="2821546" cy="32143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78922D-E720-4AE7-8A5E-74F17880F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19"/>
          <a:stretch/>
        </p:blipFill>
        <p:spPr>
          <a:xfrm>
            <a:off x="128650" y="2157285"/>
            <a:ext cx="2821547" cy="3381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F65736-3481-4427-9373-10F6F810BB75}"/>
              </a:ext>
            </a:extLst>
          </p:cNvPr>
          <p:cNvSpPr txBox="1"/>
          <p:nvPr/>
        </p:nvSpPr>
        <p:spPr>
          <a:xfrm>
            <a:off x="775855" y="1143000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자료를 조사해봐도 봐야할 범주는 형태가 정해져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우리 </a:t>
            </a:r>
            <a:r>
              <a:rPr lang="en-US" altLang="ko-KR" dirty="0"/>
              <a:t>Study</a:t>
            </a:r>
            <a:r>
              <a:rPr lang="ko-KR" altLang="en-US" dirty="0"/>
              <a:t>에서 커버하고 있음</a:t>
            </a:r>
          </a:p>
        </p:txBody>
      </p:sp>
    </p:spTree>
    <p:extLst>
      <p:ext uri="{BB962C8B-B14F-4D97-AF65-F5344CB8AC3E}">
        <p14:creationId xmlns:p14="http://schemas.microsoft.com/office/powerpoint/2010/main" val="3207019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추천교육 </a:t>
            </a:r>
            <a:r>
              <a:rPr lang="en-US" altLang="ko-KR" dirty="0"/>
              <a:t>- </a:t>
            </a:r>
            <a:r>
              <a:rPr lang="ko-KR" altLang="en-US" dirty="0"/>
              <a:t>멀티캠퍼스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 추천한 </a:t>
            </a:r>
            <a:r>
              <a:rPr lang="en-US" altLang="ko-KR" dirty="0"/>
              <a:t>‘</a:t>
            </a:r>
            <a:r>
              <a:rPr lang="ko-KR" altLang="en-US" dirty="0" err="1"/>
              <a:t>파이썬</a:t>
            </a:r>
            <a:r>
              <a:rPr lang="ko-KR" altLang="en-US" dirty="0"/>
              <a:t> 라이브러리를 활용한 </a:t>
            </a:r>
            <a:r>
              <a:rPr lang="ko-KR" altLang="en-US" dirty="0" err="1"/>
              <a:t>머신러닝</a:t>
            </a:r>
            <a:r>
              <a:rPr lang="en-US" altLang="ko-KR" dirty="0"/>
              <a:t>’</a:t>
            </a:r>
            <a:r>
              <a:rPr lang="ko-KR" altLang="en-US" dirty="0"/>
              <a:t> 책으로 진행되는 교육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6D45C-70B6-41A7-B718-FDC61250B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"/>
          <a:stretch/>
        </p:blipFill>
        <p:spPr>
          <a:xfrm>
            <a:off x="872067" y="1775510"/>
            <a:ext cx="7204913" cy="3306980"/>
          </a:xfrm>
          <a:prstGeom prst="rect">
            <a:avLst/>
          </a:prstGeom>
        </p:spPr>
      </p:pic>
      <p:pic>
        <p:nvPicPr>
          <p:cNvPr id="5" name="그림 4" descr="íì´ì¬ ë¼ì´ë¸ë¬ë¦¬ë¥¼ íì©í ë¨¸ì ë¬ë(ë²ì­ê°ì í)">
            <a:extLst>
              <a:ext uri="{FF2B5EF4-FFF2-40B4-BE49-F238E27FC236}">
                <a16:creationId xmlns:a16="http://schemas.microsoft.com/office/drawing/2014/main" id="{17D2349C-EB04-4230-9633-F9263B1E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20" y="4574821"/>
            <a:ext cx="1397000" cy="179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190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활용할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앞으로 자료와 소스를 공유할 사이트 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https://github.com/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8BAD10-85B6-4C82-8BB4-AD80BEDB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67" y="1680685"/>
            <a:ext cx="5723466" cy="4401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06556-1E0C-484F-B28C-A3FDF7772D6B}"/>
              </a:ext>
            </a:extLst>
          </p:cNvPr>
          <p:cNvSpPr txBox="1"/>
          <p:nvPr/>
        </p:nvSpPr>
        <p:spPr>
          <a:xfrm>
            <a:off x="796636" y="6308208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* </a:t>
            </a:r>
            <a:r>
              <a:rPr lang="ko-KR" altLang="en-US" dirty="0" err="1">
                <a:solidFill>
                  <a:srgbClr val="0000FF"/>
                </a:solidFill>
              </a:rPr>
              <a:t>할일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각자 계정 만들기 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>
                <a:solidFill>
                  <a:srgbClr val="0000FF"/>
                </a:solidFill>
              </a:rPr>
              <a:t>다음 세션 전까지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47CE8437-58A5-431A-87EF-BE8171245278}"/>
              </a:ext>
            </a:extLst>
          </p:cNvPr>
          <p:cNvSpPr/>
          <p:nvPr/>
        </p:nvSpPr>
        <p:spPr>
          <a:xfrm>
            <a:off x="6925733" y="149253"/>
            <a:ext cx="2057399" cy="131555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Fallow-up </a:t>
            </a:r>
            <a:r>
              <a:rPr lang="ko-KR" altLang="en-US" dirty="0"/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171671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활용할 사이트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소스를 참고하고 모델 생성을 학습하기 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https://www.kaggle.com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306556-1E0C-484F-B28C-A3FDF7772D6B}"/>
              </a:ext>
            </a:extLst>
          </p:cNvPr>
          <p:cNvSpPr txBox="1"/>
          <p:nvPr/>
        </p:nvSpPr>
        <p:spPr>
          <a:xfrm>
            <a:off x="796636" y="6308208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* </a:t>
            </a:r>
            <a:r>
              <a:rPr lang="ko-KR" altLang="en-US" dirty="0" err="1">
                <a:solidFill>
                  <a:srgbClr val="0000FF"/>
                </a:solidFill>
              </a:rPr>
              <a:t>할일</a:t>
            </a:r>
            <a:r>
              <a:rPr lang="ko-KR" altLang="en-US" dirty="0">
                <a:solidFill>
                  <a:srgbClr val="0000FF"/>
                </a:solidFill>
              </a:rPr>
              <a:t> </a:t>
            </a:r>
            <a:r>
              <a:rPr lang="en-US" altLang="ko-KR" dirty="0">
                <a:solidFill>
                  <a:srgbClr val="0000FF"/>
                </a:solidFill>
              </a:rPr>
              <a:t>: </a:t>
            </a:r>
            <a:r>
              <a:rPr lang="ko-KR" altLang="en-US" dirty="0">
                <a:solidFill>
                  <a:srgbClr val="0000FF"/>
                </a:solidFill>
              </a:rPr>
              <a:t>각자 계정 만들기 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ko-KR" altLang="en-US" dirty="0">
                <a:solidFill>
                  <a:srgbClr val="0000FF"/>
                </a:solidFill>
              </a:rPr>
              <a:t>다음 세션 전까지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1EFF39-3249-4FF9-9C73-898076AD0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72" y="1831705"/>
            <a:ext cx="5495892" cy="4224835"/>
          </a:xfrm>
          <a:prstGeom prst="rect">
            <a:avLst/>
          </a:prstGeom>
        </p:spPr>
      </p:pic>
      <p:sp>
        <p:nvSpPr>
          <p:cNvPr id="9" name="폭발: 8pt 8">
            <a:extLst>
              <a:ext uri="{FF2B5EF4-FFF2-40B4-BE49-F238E27FC236}">
                <a16:creationId xmlns:a16="http://schemas.microsoft.com/office/drawing/2014/main" id="{004AC165-1C77-4C80-A6D1-D06AF296FDF7}"/>
              </a:ext>
            </a:extLst>
          </p:cNvPr>
          <p:cNvSpPr/>
          <p:nvPr/>
        </p:nvSpPr>
        <p:spPr>
          <a:xfrm>
            <a:off x="6925733" y="149253"/>
            <a:ext cx="2057399" cy="1315559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Fallow-up </a:t>
            </a:r>
            <a:r>
              <a:rPr lang="ko-KR" altLang="en-US" dirty="0"/>
              <a:t>필요</a:t>
            </a:r>
          </a:p>
        </p:txBody>
      </p:sp>
    </p:spTree>
    <p:extLst>
      <p:ext uri="{BB962C8B-B14F-4D97-AF65-F5344CB8AC3E}">
        <p14:creationId xmlns:p14="http://schemas.microsoft.com/office/powerpoint/2010/main" val="330993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시장을 둘러보기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WiseProphet</a:t>
            </a:r>
            <a:r>
              <a:rPr lang="ko-KR" altLang="en-US" dirty="0"/>
              <a:t>과 같은 그라운드 있는 </a:t>
            </a:r>
            <a:r>
              <a:rPr lang="en-US" altLang="ko-KR" dirty="0"/>
              <a:t>Player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AB8014-2675-4D82-B6A3-85CB382B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93380"/>
            <a:ext cx="7886700" cy="40523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F0C1A8-0529-4783-9F56-80E772C75F99}"/>
              </a:ext>
            </a:extLst>
          </p:cNvPr>
          <p:cNvSpPr/>
          <p:nvPr/>
        </p:nvSpPr>
        <p:spPr>
          <a:xfrm>
            <a:off x="628650" y="5945684"/>
            <a:ext cx="2756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https://studio.azureml.net/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604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시장을 둘러보기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WiseProphet</a:t>
            </a:r>
            <a:r>
              <a:rPr lang="ko-KR" altLang="en-US" dirty="0"/>
              <a:t>과 같은 그라운드 있는 </a:t>
            </a:r>
            <a:r>
              <a:rPr lang="en-US" altLang="ko-KR" dirty="0"/>
              <a:t>Player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D66DDE-F5FB-460F-9A9C-47FE5384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82" y="1800879"/>
            <a:ext cx="7969836" cy="43755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82F589-CE5C-45E9-9D0E-97A19D9FEDAE}"/>
              </a:ext>
            </a:extLst>
          </p:cNvPr>
          <p:cNvSpPr/>
          <p:nvPr/>
        </p:nvSpPr>
        <p:spPr>
          <a:xfrm>
            <a:off x="628650" y="6224886"/>
            <a:ext cx="2756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https://studio.azureml.net/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50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n-ea"/>
                <a:ea typeface="+mn-ea"/>
              </a:rPr>
              <a:t>(</a:t>
            </a:r>
            <a:r>
              <a:rPr lang="ko-KR" altLang="en-US" sz="3200" dirty="0">
                <a:latin typeface="+mn-ea"/>
                <a:ea typeface="+mn-ea"/>
              </a:rPr>
              <a:t>참고</a:t>
            </a:r>
            <a:r>
              <a:rPr lang="en-US" altLang="ko-KR" sz="3200" dirty="0">
                <a:latin typeface="+mn-ea"/>
                <a:ea typeface="+mn-ea"/>
              </a:rPr>
              <a:t>)</a:t>
            </a:r>
            <a:r>
              <a:rPr lang="ko-KR" altLang="en-US" sz="3200" dirty="0">
                <a:latin typeface="+mn-ea"/>
                <a:ea typeface="+mn-ea"/>
              </a:rPr>
              <a:t>딥 러닝을 개념을 쉽게 파악하려면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B92044-5E46-4210-97F3-E61681016422}"/>
              </a:ext>
            </a:extLst>
          </p:cNvPr>
          <p:cNvSpPr/>
          <p:nvPr/>
        </p:nvSpPr>
        <p:spPr>
          <a:xfrm>
            <a:off x="3857213" y="6236663"/>
            <a:ext cx="292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https://hunkim.github.io/ml/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CF89C-0338-458D-A868-30C21AC2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773576"/>
            <a:ext cx="4172822" cy="20577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9FF9B6-A743-4980-BF68-0D57CF3DD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567" y="3097835"/>
            <a:ext cx="5167933" cy="31388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DBB1F-32DB-4958-A36C-13A48868BB08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여분 정도의 짧은 구성으로 만들어진 강좌로 쉽게 개념을 설명</a:t>
            </a:r>
          </a:p>
        </p:txBody>
      </p:sp>
    </p:spTree>
    <p:extLst>
      <p:ext uri="{BB962C8B-B14F-4D97-AF65-F5344CB8AC3E}">
        <p14:creationId xmlns:p14="http://schemas.microsoft.com/office/powerpoint/2010/main" val="266094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결정할 내용</a:t>
            </a:r>
            <a:r>
              <a:rPr lang="en-US" altLang="ko-KR" dirty="0"/>
              <a:t>) </a:t>
            </a:r>
            <a:r>
              <a:rPr lang="ko-KR" altLang="en-US" dirty="0"/>
              <a:t>모델 개발 및 리뷰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분석에 필요한 지식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836387-F3BF-467B-ADF7-42BDF13D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663659"/>
            <a:ext cx="6807200" cy="484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0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결정할 내용</a:t>
            </a:r>
            <a:r>
              <a:rPr lang="en-US" altLang="ko-KR" dirty="0"/>
              <a:t>) </a:t>
            </a:r>
            <a:r>
              <a:rPr lang="ko-KR" altLang="en-US" dirty="0"/>
              <a:t>모델 개발 및 리뷰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분석에 필요한 지식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85E627-86D1-4720-B6BD-55CAC1AC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1663659"/>
            <a:ext cx="6714066" cy="48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1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우리가 이번 </a:t>
            </a:r>
            <a:r>
              <a:rPr lang="en-US" altLang="ko-KR" dirty="0"/>
              <a:t>Study</a:t>
            </a:r>
            <a:r>
              <a:rPr lang="ko-KR" altLang="en-US" dirty="0"/>
              <a:t>로 하려는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지난 학습 리마인드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BCA2D-F013-44F3-B116-CFCEF1C5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60" y="1512332"/>
            <a:ext cx="7706089" cy="52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7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그리고 </a:t>
            </a:r>
            <a:r>
              <a:rPr lang="en-US" altLang="ko-KR" dirty="0"/>
              <a:t>Study </a:t>
            </a:r>
            <a:r>
              <a:rPr lang="ko-KR" altLang="en-US" dirty="0"/>
              <a:t>중 반영하고 싶은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실용성 </a:t>
            </a:r>
            <a:r>
              <a:rPr lang="en-US" altLang="ko-KR" dirty="0"/>
              <a:t>– </a:t>
            </a:r>
            <a:r>
              <a:rPr lang="ko-KR" altLang="en-US" dirty="0"/>
              <a:t>현장의 경험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0D977-121C-43CF-982E-5235749A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79" y="2225234"/>
            <a:ext cx="5632614" cy="45236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1F36D3-C161-45C0-A170-FB7C7CD01BB8}"/>
              </a:ext>
            </a:extLst>
          </p:cNvPr>
          <p:cNvSpPr/>
          <p:nvPr/>
        </p:nvSpPr>
        <p:spPr>
          <a:xfrm>
            <a:off x="1835779" y="6011604"/>
            <a:ext cx="3529933" cy="219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795F9B-E3DB-433F-8DBB-35F891FBEF14}"/>
              </a:ext>
            </a:extLst>
          </p:cNvPr>
          <p:cNvSpPr/>
          <p:nvPr/>
        </p:nvSpPr>
        <p:spPr>
          <a:xfrm>
            <a:off x="4794930" y="6487226"/>
            <a:ext cx="41322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hlinkClick r:id="rId3"/>
              </a:rPr>
              <a:t>https://www.quora.com/How-can-I-become-a-data-scientist-1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62525-794B-45DA-82B7-1048EA20EE1C}"/>
              </a:ext>
            </a:extLst>
          </p:cNvPr>
          <p:cNvSpPr txBox="1"/>
          <p:nvPr/>
        </p:nvSpPr>
        <p:spPr>
          <a:xfrm>
            <a:off x="1935012" y="1815200"/>
            <a:ext cx="5719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&lt;</a:t>
            </a:r>
            <a:r>
              <a:rPr lang="ko-KR" altLang="en-US" sz="1400" dirty="0">
                <a:latin typeface="+mn-ea"/>
              </a:rPr>
              <a:t>어떻게 </a:t>
            </a:r>
            <a:r>
              <a:rPr lang="ko-KR" altLang="en-US" sz="1400" dirty="0" err="1">
                <a:latin typeface="+mn-ea"/>
              </a:rPr>
              <a:t>데이터사이언티스트가</a:t>
            </a:r>
            <a:r>
              <a:rPr lang="ko-KR" altLang="en-US" sz="1400" dirty="0">
                <a:latin typeface="+mn-ea"/>
              </a:rPr>
              <a:t> 되느냐는 질문에 대한 답변 중 발췌</a:t>
            </a:r>
            <a:r>
              <a:rPr lang="en-US" altLang="ko-KR" sz="1400" dirty="0">
                <a:latin typeface="+mn-ea"/>
              </a:rPr>
              <a:t>&gt;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52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현장의 데이터는 이상적이지 않다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분석에 필요한 지식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27C30-4DCA-4336-BB02-71AAEDB8C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932" y="1980205"/>
            <a:ext cx="1890648" cy="1888131"/>
          </a:xfrm>
          <a:prstGeom prst="rect">
            <a:avLst/>
          </a:prstGeom>
        </p:spPr>
      </p:pic>
      <p:pic>
        <p:nvPicPr>
          <p:cNvPr id="6146" name="Picture 2" descr="https://cdn-images-1.medium.com/max/800/1*TOv_ygmzh5yk48lw93IXZw.jpeg">
            <a:extLst>
              <a:ext uri="{FF2B5EF4-FFF2-40B4-BE49-F238E27FC236}">
                <a16:creationId xmlns:a16="http://schemas.microsoft.com/office/drawing/2014/main" id="{7BE99E2A-0D3D-46D5-B11D-73D09CC6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09750"/>
            <a:ext cx="5727489" cy="243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054491E-987A-4C68-BE8F-667D685B4AC5}"/>
              </a:ext>
            </a:extLst>
          </p:cNvPr>
          <p:cNvSpPr/>
          <p:nvPr/>
        </p:nvSpPr>
        <p:spPr>
          <a:xfrm>
            <a:off x="701847" y="4120822"/>
            <a:ext cx="84191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  <a:hlinkClick r:id="rId4"/>
              </a:rPr>
              <a:t>https://www.experfy.com/blog/data-preprocessing-for-non-techies-basic-terms-and-definitions-part-one-data-structures-types-and-values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6148" name="Picture 4" descr="Data Preparation for Data Cleaning and Feature Engineering">
            <a:extLst>
              <a:ext uri="{FF2B5EF4-FFF2-40B4-BE49-F238E27FC236}">
                <a16:creationId xmlns:a16="http://schemas.microsoft.com/office/drawing/2014/main" id="{7A5D7D91-2E6D-4290-8765-36899E57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65" y="4518040"/>
            <a:ext cx="5808723" cy="165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B8B2D-D782-4F11-9EE8-127047176021}"/>
              </a:ext>
            </a:extLst>
          </p:cNvPr>
          <p:cNvSpPr txBox="1"/>
          <p:nvPr/>
        </p:nvSpPr>
        <p:spPr>
          <a:xfrm>
            <a:off x="2935789" y="6160249"/>
            <a:ext cx="3509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Data Preprocessing = Data Wrangling = Data Munging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39657F-FD80-4845-8DA9-646E4BBEC993}"/>
              </a:ext>
            </a:extLst>
          </p:cNvPr>
          <p:cNvSpPr/>
          <p:nvPr/>
        </p:nvSpPr>
        <p:spPr>
          <a:xfrm>
            <a:off x="775855" y="6424200"/>
            <a:ext cx="68350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+mn-ea"/>
                <a:hlinkClick r:id="rId6"/>
              </a:rPr>
              <a:t>https://www.xenonstack.com/blog/preparation-wrangling-machine-learning-deep/</a:t>
            </a:r>
            <a:endParaRPr lang="ko-KR" altLang="en-US" sz="11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41941-C1A8-4408-A51D-6A534C1E9517}"/>
              </a:ext>
            </a:extLst>
          </p:cNvPr>
          <p:cNvSpPr/>
          <p:nvPr/>
        </p:nvSpPr>
        <p:spPr>
          <a:xfrm>
            <a:off x="453710" y="1512332"/>
            <a:ext cx="8473905" cy="29061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C0D8AF-E671-4DE0-AFE8-2212970C5C34}"/>
              </a:ext>
            </a:extLst>
          </p:cNvPr>
          <p:cNvSpPr/>
          <p:nvPr/>
        </p:nvSpPr>
        <p:spPr>
          <a:xfrm>
            <a:off x="453709" y="4559406"/>
            <a:ext cx="8473905" cy="2170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7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en-US" altLang="ko-KR" sz="3600" dirty="0">
                <a:latin typeface="+mn-ea"/>
                <a:ea typeface="+mn-ea"/>
              </a:rPr>
              <a:t>(</a:t>
            </a:r>
            <a:r>
              <a:rPr lang="ko-KR" altLang="en-US" sz="3600" dirty="0">
                <a:latin typeface="+mn-ea"/>
                <a:ea typeface="+mn-ea"/>
              </a:rPr>
              <a:t>요약</a:t>
            </a:r>
            <a:r>
              <a:rPr lang="en-US" altLang="ko-KR" sz="3600" dirty="0">
                <a:latin typeface="+mn-ea"/>
                <a:ea typeface="+mn-ea"/>
              </a:rPr>
              <a:t>)</a:t>
            </a:r>
            <a:r>
              <a:rPr lang="ko-KR" altLang="en-US" sz="3600" dirty="0">
                <a:latin typeface="+mn-ea"/>
                <a:ea typeface="+mn-ea"/>
              </a:rPr>
              <a:t>우리가 이번 </a:t>
            </a:r>
            <a:r>
              <a:rPr lang="en-US" altLang="ko-KR" sz="3600" dirty="0">
                <a:latin typeface="+mn-ea"/>
                <a:ea typeface="+mn-ea"/>
              </a:rPr>
              <a:t>Study</a:t>
            </a:r>
            <a:r>
              <a:rPr lang="ko-KR" altLang="en-US" sz="3600" dirty="0">
                <a:latin typeface="+mn-ea"/>
                <a:ea typeface="+mn-ea"/>
              </a:rPr>
              <a:t>로 하려는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올 한 해동안의 스케줄 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오늘 주제학습과정에서 아래 내용 보완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23ADC-B701-4645-B90F-F6D2B62AF7B5}"/>
              </a:ext>
            </a:extLst>
          </p:cNvPr>
          <p:cNvSpPr txBox="1"/>
          <p:nvPr/>
        </p:nvSpPr>
        <p:spPr>
          <a:xfrm>
            <a:off x="491067" y="4944534"/>
            <a:ext cx="5816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* </a:t>
            </a:r>
            <a:r>
              <a:rPr lang="ko-KR" altLang="en-US" sz="1200" dirty="0">
                <a:latin typeface="+mn-ea"/>
              </a:rPr>
              <a:t>위 항목 중 </a:t>
            </a:r>
            <a:r>
              <a:rPr lang="en-US" altLang="ko-KR" sz="1200" dirty="0">
                <a:latin typeface="+mn-ea"/>
              </a:rPr>
              <a:t>‘02.</a:t>
            </a:r>
            <a:r>
              <a:rPr lang="ko-KR" altLang="en-US" sz="1200" dirty="0">
                <a:latin typeface="+mn-ea"/>
              </a:rPr>
              <a:t>변수 생성</a:t>
            </a:r>
            <a:r>
              <a:rPr lang="en-US" altLang="ko-KR" sz="1200" dirty="0">
                <a:latin typeface="+mn-ea"/>
              </a:rPr>
              <a:t>’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‘03.</a:t>
            </a:r>
            <a:r>
              <a:rPr lang="ko-KR" altLang="en-US" sz="1200" dirty="0">
                <a:latin typeface="+mn-ea"/>
              </a:rPr>
              <a:t>데이터 정비</a:t>
            </a:r>
            <a:r>
              <a:rPr lang="en-US" altLang="ko-KR" sz="1200" dirty="0">
                <a:latin typeface="+mn-ea"/>
              </a:rPr>
              <a:t>’</a:t>
            </a:r>
            <a:r>
              <a:rPr lang="ko-KR" altLang="en-US" sz="1200" dirty="0">
                <a:latin typeface="+mn-ea"/>
              </a:rPr>
              <a:t>는 한 세션으로 묶을 것을 고려 중임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870A7-9DD1-41C5-93FB-C69E26D2E73D}"/>
              </a:ext>
            </a:extLst>
          </p:cNvPr>
          <p:cNvSpPr/>
          <p:nvPr/>
        </p:nvSpPr>
        <p:spPr>
          <a:xfrm>
            <a:off x="3629272" y="2175151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Study </a:t>
            </a:r>
            <a:r>
              <a:rPr lang="ko-KR" altLang="en-US" b="1" dirty="0"/>
              <a:t>스케줄 </a:t>
            </a:r>
            <a:r>
              <a:rPr lang="en-US" altLang="ko-KR" b="1" dirty="0"/>
              <a:t>(</a:t>
            </a:r>
            <a:r>
              <a:rPr lang="ko-KR" altLang="en-US" b="1" dirty="0"/>
              <a:t>안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88E321-E1A6-4834-ADF9-A848EB46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5" y="2636721"/>
            <a:ext cx="8343085" cy="22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4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Python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분석에 사용하는 기초가 되는 언어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58916D-66D0-4D6C-A064-F86FFAF0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83" y="1595925"/>
            <a:ext cx="7128434" cy="50375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5F659F-3DEC-407C-8111-B0058FC94126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483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Scientific Computing</a:t>
            </a:r>
            <a:r>
              <a:rPr lang="ko-KR" altLang="en-US" dirty="0"/>
              <a:t>을 하는 핵심 라이브러리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C855A-4AA8-4A52-8732-D3D9D62D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83" y="1512332"/>
            <a:ext cx="7199918" cy="51089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4937FD-B04D-45DD-9DF2-40A430D45BBB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1251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미리보기</a:t>
            </a:r>
            <a:r>
              <a:rPr lang="en-US" altLang="ko-KR" dirty="0"/>
              <a:t>) Pandas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BFFF-4DA9-4B19-B582-806E0BECDD3F}"/>
              </a:ext>
            </a:extLst>
          </p:cNvPr>
          <p:cNvSpPr txBox="1"/>
          <p:nvPr/>
        </p:nvSpPr>
        <p:spPr>
          <a:xfrm>
            <a:off x="775855" y="1143000"/>
            <a:ext cx="755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사용하기 쉬운 데이터 구조와 분석을 제공하는 라이브러리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C1EC8F-F953-4671-BE4A-7194C93C7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78" y="1575290"/>
            <a:ext cx="7185637" cy="51356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D0C9CC-B2AF-44E9-9EF3-B7BEEFDF55C5}"/>
              </a:ext>
            </a:extLst>
          </p:cNvPr>
          <p:cNvSpPr/>
          <p:nvPr/>
        </p:nvSpPr>
        <p:spPr>
          <a:xfrm>
            <a:off x="251979" y="6570162"/>
            <a:ext cx="85569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hlinkClick r:id="rId3"/>
              </a:rPr>
              <a:t>https://medium.com/machine-learning-in-practice/cheat-sheet-of-machine-learning-and-python-and-math-cheat-sheets-a4afe4e791b6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7759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4289</TotalTime>
  <Words>732</Words>
  <Application>Microsoft Office PowerPoint</Application>
  <PresentationFormat>화면 슬라이드 쇼(4:3)</PresentationFormat>
  <Paragraphs>93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Wingdings</vt:lpstr>
      <vt:lpstr>Office 테마</vt:lpstr>
      <vt:lpstr>분석팀 Study</vt:lpstr>
      <vt:lpstr>다시 – 무엇을 봐야할까?</vt:lpstr>
      <vt:lpstr>우리가 이번 Study로 하려는 것</vt:lpstr>
      <vt:lpstr>그리고 Study 중 반영하고 싶은 것</vt:lpstr>
      <vt:lpstr>현장의 데이터는 이상적이지 않다</vt:lpstr>
      <vt:lpstr>(요약)우리가 이번 Study로 하려는 것</vt:lpstr>
      <vt:lpstr>(미리보기) Python</vt:lpstr>
      <vt:lpstr>(미리보기) Numpy</vt:lpstr>
      <vt:lpstr>(미리보기) Pandas</vt:lpstr>
      <vt:lpstr>(미리보기) Scikit-Learn</vt:lpstr>
      <vt:lpstr>(미리보기) 탐색적 데이터 분석-R(1/2)</vt:lpstr>
      <vt:lpstr>(미리보기) 탐색적 데이터 분석-R(2/2)</vt:lpstr>
      <vt:lpstr>(미리보기) Matplotlib</vt:lpstr>
      <vt:lpstr>(미리보기) 알고리즘의 선택</vt:lpstr>
      <vt:lpstr>(미리보기) 알고리즘의 선택</vt:lpstr>
      <vt:lpstr>(미리보기) 알고리즘의 선택</vt:lpstr>
      <vt:lpstr>(참고도서)</vt:lpstr>
      <vt:lpstr>(참고도서)</vt:lpstr>
      <vt:lpstr>(추천교육 - 멀티캠퍼스)</vt:lpstr>
      <vt:lpstr>(추천교육 - 멀티캠퍼스)</vt:lpstr>
      <vt:lpstr>활용할 사이트</vt:lpstr>
      <vt:lpstr>활용할 사이트</vt:lpstr>
      <vt:lpstr>시장을 둘러보기</vt:lpstr>
      <vt:lpstr>시장을 둘러보기</vt:lpstr>
      <vt:lpstr>(참고)딥 러닝을 개념을 쉽게 파악하려면</vt:lpstr>
      <vt:lpstr>(결정할 내용) 모델 개발 및 리뷰</vt:lpstr>
      <vt:lpstr>(결정할 내용) 모델 개발 및 리뷰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Junghoon</dc:creator>
  <cp:lastModifiedBy>Hong Junghoon</cp:lastModifiedBy>
  <cp:revision>290</cp:revision>
  <cp:lastPrinted>2019-05-15T04:17:26Z</cp:lastPrinted>
  <dcterms:created xsi:type="dcterms:W3CDTF">2019-05-14T04:25:36Z</dcterms:created>
  <dcterms:modified xsi:type="dcterms:W3CDTF">2019-05-17T04:16:40Z</dcterms:modified>
</cp:coreProperties>
</file>